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261" r:id="rId6"/>
    <p:sldId id="258" r:id="rId7"/>
    <p:sldId id="321" r:id="rId8"/>
    <p:sldId id="322" r:id="rId9"/>
    <p:sldId id="318" r:id="rId10"/>
    <p:sldId id="317" r:id="rId11"/>
    <p:sldId id="323" r:id="rId12"/>
    <p:sldId id="324" r:id="rId13"/>
    <p:sldId id="327" r:id="rId14"/>
    <p:sldId id="329" r:id="rId15"/>
    <p:sldId id="328" r:id="rId16"/>
    <p:sldId id="326" r:id="rId17"/>
    <p:sldId id="330" r:id="rId18"/>
    <p:sldId id="331" r:id="rId19"/>
    <p:sldId id="325" r:id="rId20"/>
    <p:sldId id="270" r:id="rId21"/>
    <p:sldId id="271" r:id="rId22"/>
    <p:sldId id="264" r:id="rId23"/>
    <p:sldId id="273" r:id="rId24"/>
    <p:sldId id="276" r:id="rId25"/>
    <p:sldId id="339" r:id="rId26"/>
    <p:sldId id="340" r:id="rId27"/>
    <p:sldId id="274" r:id="rId28"/>
    <p:sldId id="334" r:id="rId29"/>
    <p:sldId id="335" r:id="rId30"/>
    <p:sldId id="336" r:id="rId31"/>
    <p:sldId id="337" r:id="rId32"/>
    <p:sldId id="338" r:id="rId33"/>
    <p:sldId id="332" r:id="rId34"/>
    <p:sldId id="333" r:id="rId35"/>
    <p:sldId id="275" r:id="rId36"/>
    <p:sldId id="279" r:id="rId37"/>
    <p:sldId id="280" r:id="rId38"/>
    <p:sldId id="281" r:id="rId39"/>
    <p:sldId id="283" r:id="rId40"/>
    <p:sldId id="288" r:id="rId41"/>
    <p:sldId id="348" r:id="rId42"/>
    <p:sldId id="347" r:id="rId43"/>
    <p:sldId id="349" r:id="rId44"/>
    <p:sldId id="350" r:id="rId45"/>
    <p:sldId id="351" r:id="rId46"/>
    <p:sldId id="352" r:id="rId47"/>
    <p:sldId id="342" r:id="rId48"/>
    <p:sldId id="341" r:id="rId49"/>
    <p:sldId id="289" r:id="rId50"/>
    <p:sldId id="290" r:id="rId51"/>
    <p:sldId id="291" r:id="rId52"/>
    <p:sldId id="292" r:id="rId53"/>
    <p:sldId id="319" r:id="rId54"/>
    <p:sldId id="293" r:id="rId55"/>
    <p:sldId id="294" r:id="rId56"/>
    <p:sldId id="310" r:id="rId57"/>
    <p:sldId id="311" r:id="rId58"/>
    <p:sldId id="312" r:id="rId59"/>
    <p:sldId id="314" r:id="rId60"/>
    <p:sldId id="313" r:id="rId61"/>
    <p:sldId id="316" r:id="rId62"/>
    <p:sldId id="315" r:id="rId63"/>
    <p:sldId id="284" r:id="rId64"/>
    <p:sldId id="296" r:id="rId65"/>
    <p:sldId id="297" r:id="rId66"/>
    <p:sldId id="302" r:id="rId67"/>
    <p:sldId id="303" r:id="rId68"/>
    <p:sldId id="304" r:id="rId69"/>
    <p:sldId id="305" r:id="rId70"/>
    <p:sldId id="306" r:id="rId71"/>
    <p:sldId id="300" r:id="rId72"/>
    <p:sldId id="309" r:id="rId73"/>
    <p:sldId id="308" r:id="rId7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7"/>
    <p:restoredTop sz="94637"/>
  </p:normalViewPr>
  <p:slideViewPr>
    <p:cSldViewPr snapToGrid="0" snapToObjects="1">
      <p:cViewPr varScale="1">
        <p:scale>
          <a:sx n="107" d="100"/>
          <a:sy n="107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understanding-the-container-storage-interface-csi-ddbeb966a3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d.ws/hosted_files/kccnceu18/fb/CloudNativeCon%20EU%202018%20CSI%20Jie%20Yu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-storage-interface/spec" TargetMode="External"/><Relationship Id="rId2" Type="http://schemas.openxmlformats.org/officeDocument/2006/relationships/hyperlink" Target="https://kubernetes-cs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_AzGv3Lm7A" TargetMode="External"/><Relationship Id="rId4" Type="http://schemas.openxmlformats.org/officeDocument/2006/relationships/hyperlink" Target="https://www.youtube.com/watch?v=ktwY1anKN58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blog/2018/10/09/introducing-volume-snapshot-alpha-for-kubernetes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_AzGv3Lm7A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V-4yPSfN3U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Understanding Kubernetes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2A829-CC1A-7F41-A8A7-2F179539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23" b="106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4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from host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Temporary</a:t>
            </a:r>
            <a:r>
              <a:rPr lang="pl-PL" sz="3200" dirty="0">
                <a:solidFill>
                  <a:schemeClr val="bg1"/>
                </a:solidFill>
              </a:rPr>
              <a:t>!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Data </a:t>
            </a:r>
            <a:r>
              <a:rPr lang="pl-PL" sz="3200" dirty="0" err="1">
                <a:solidFill>
                  <a:schemeClr val="bg1"/>
                </a:solidFill>
              </a:rPr>
              <a:t>exists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lifecycle</a:t>
            </a:r>
            <a:r>
              <a:rPr lang="pl-PL" sz="3200" dirty="0">
                <a:solidFill>
                  <a:schemeClr val="bg1"/>
                </a:solidFill>
              </a:rPr>
              <a:t> of pod.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referenced</a:t>
            </a:r>
            <a:r>
              <a:rPr lang="pl-PL" sz="3200" dirty="0">
                <a:solidFill>
                  <a:schemeClr val="bg1"/>
                </a:solidFill>
              </a:rPr>
              <a:t> “in-</a:t>
            </a:r>
            <a:r>
              <a:rPr lang="pl-PL" sz="3200" dirty="0" err="1">
                <a:solidFill>
                  <a:schemeClr val="bg1"/>
                </a:solidFill>
              </a:rPr>
              <a:t>line</a:t>
            </a:r>
            <a:r>
              <a:rPr lang="pl-PL" sz="3200" dirty="0">
                <a:solidFill>
                  <a:schemeClr val="bg1"/>
                </a:solidFill>
              </a:rPr>
              <a:t>” in pod </a:t>
            </a:r>
            <a:r>
              <a:rPr lang="pl-PL" sz="3200" dirty="0" err="1">
                <a:solidFill>
                  <a:schemeClr val="bg1"/>
                </a:solidFill>
              </a:rPr>
              <a:t>definition</a:t>
            </a:r>
            <a:r>
              <a:rPr lang="pl-PL" sz="3200" dirty="0">
                <a:solidFill>
                  <a:schemeClr val="bg1"/>
                </a:solidFill>
              </a:rPr>
              <a:t> not via PV/PVC.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Volume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EmptyDir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1056615"/>
            <a:ext cx="6309360" cy="563231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emptyDir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{}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930952"/>
            <a:ext cx="6309360" cy="17579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935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Built</a:t>
            </a:r>
            <a:r>
              <a:rPr lang="pl-PL" sz="3200" dirty="0">
                <a:solidFill>
                  <a:schemeClr val="bg1"/>
                </a:solidFill>
              </a:rPr>
              <a:t> on top of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Secret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ConfigMap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DownwardAPI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Populate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API as </a:t>
            </a:r>
            <a:r>
              <a:rPr lang="pl-PL" sz="3200" dirty="0" err="1">
                <a:solidFill>
                  <a:schemeClr val="bg1"/>
                </a:solidFill>
              </a:rPr>
              <a:t>files</a:t>
            </a:r>
            <a:r>
              <a:rPr lang="pl-PL" sz="3200" dirty="0">
                <a:solidFill>
                  <a:schemeClr val="bg1"/>
                </a:solidFill>
              </a:rPr>
              <a:t> in to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772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ConfigMap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920230"/>
            <a:ext cx="630936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etc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mysql.conf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endParaRPr lang="pl-PL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809506"/>
            <a:ext cx="6309360" cy="204849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143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B8D9-D7FF-3E41-BEF8-D3E38924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12" b="104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6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3938" y="1825625"/>
            <a:ext cx="53280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restrictions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accent2"/>
                </a:solidFill>
              </a:rPr>
              <a:t>awsElasticBlockStore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AWS EC2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those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be in the same region and </a:t>
            </a:r>
            <a:r>
              <a:rPr lang="pl-PL" dirty="0" err="1">
                <a:solidFill>
                  <a:schemeClr val="bg1"/>
                </a:solidFill>
              </a:rPr>
              <a:t>availability-zone</a:t>
            </a:r>
            <a:r>
              <a:rPr lang="pl-PL" dirty="0">
                <a:solidFill>
                  <a:schemeClr val="bg1"/>
                </a:solidFill>
              </a:rPr>
              <a:t> as the EBS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EBS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supports</a:t>
            </a:r>
            <a:r>
              <a:rPr lang="pl-PL" dirty="0">
                <a:solidFill>
                  <a:schemeClr val="bg1"/>
                </a:solidFill>
              </a:rPr>
              <a:t> a single EC2 </a:t>
            </a:r>
            <a:r>
              <a:rPr lang="pl-PL" dirty="0" err="1">
                <a:solidFill>
                  <a:schemeClr val="bg1"/>
                </a:solidFill>
              </a:rPr>
              <a:t>instance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mounting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br>
              <a:rPr lang="pl-PL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51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 – EBS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F6B4C-846F-6149-B2A7-C261556BBB2E}"/>
              </a:ext>
            </a:extLst>
          </p:cNvPr>
          <p:cNvSpPr txBox="1"/>
          <p:nvPr/>
        </p:nvSpPr>
        <p:spPr>
          <a:xfrm>
            <a:off x="351312" y="1323638"/>
            <a:ext cx="6309360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&lt;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volume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-id&gt;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ext4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08379-BACD-CA4A-A5BB-CCE019F57D33}"/>
              </a:ext>
            </a:extLst>
          </p:cNvPr>
          <p:cNvSpPr/>
          <p:nvPr/>
        </p:nvSpPr>
        <p:spPr>
          <a:xfrm>
            <a:off x="351312" y="4379463"/>
            <a:ext cx="6309360" cy="229948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8C3F4-D876-5843-B86E-D77A174B62B8}"/>
              </a:ext>
            </a:extLst>
          </p:cNvPr>
          <p:cNvSpPr txBox="1"/>
          <p:nvPr/>
        </p:nvSpPr>
        <p:spPr>
          <a:xfrm>
            <a:off x="5086916" y="601640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across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742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8E1E1D-532B-5844-8850-38505142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40" y="0"/>
            <a:ext cx="8163319" cy="6872794"/>
          </a:xfrm>
        </p:spPr>
      </p:pic>
    </p:spTree>
    <p:extLst>
      <p:ext uri="{BB962C8B-B14F-4D97-AF65-F5344CB8AC3E}">
        <p14:creationId xmlns:p14="http://schemas.microsoft.com/office/powerpoint/2010/main" val="127351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95" y="4894216"/>
            <a:ext cx="10765410" cy="1207269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6838A0-DA47-FD49-886E-BD04BA6F1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43" y="321733"/>
            <a:ext cx="4104997" cy="39842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477714BA-E2FB-3E47-B7DB-D13F1DD5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359" y="321735"/>
            <a:ext cx="4104994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9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 err="1">
                <a:solidFill>
                  <a:schemeClr val="bg1"/>
                </a:solidFill>
              </a:rPr>
              <a:t>Abstracts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Decouples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implementation</a:t>
            </a:r>
            <a:r>
              <a:rPr lang="pl-PL" sz="3600" dirty="0">
                <a:solidFill>
                  <a:schemeClr val="bg1"/>
                </a:solidFill>
              </a:rPr>
              <a:t> from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consumption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143048-1BD8-E641-BEB1-789BFAF4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54" y="4583875"/>
            <a:ext cx="2138140" cy="20752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160E72-0E0F-3149-9608-3D9308866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8350" y="4417621"/>
            <a:ext cx="2138140" cy="20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Pod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mounts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into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754880"/>
            <a:ext cx="6309360" cy="19385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93A27-CDFB-814C-ACFE-82936506EA54}"/>
              </a:ext>
            </a:extLst>
          </p:cNvPr>
          <p:cNvSpPr txBox="1"/>
          <p:nvPr/>
        </p:nvSpPr>
        <p:spPr>
          <a:xfrm>
            <a:off x="7414480" y="6031210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0049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=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storage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E3AD7-9719-C243-AA08-484232D0E4D7}"/>
              </a:ext>
            </a:extLst>
          </p:cNvPr>
          <p:cNvSpPr txBox="1"/>
          <p:nvPr/>
        </p:nvSpPr>
        <p:spPr>
          <a:xfrm>
            <a:off x="6322038" y="2826497"/>
            <a:ext cx="523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Give</a:t>
            </a:r>
            <a:r>
              <a:rPr lang="pl-PL" sz="2000" dirty="0">
                <a:solidFill>
                  <a:schemeClr val="bg1"/>
                </a:solidFill>
              </a:rPr>
              <a:t> me 1 </a:t>
            </a:r>
            <a:r>
              <a:rPr lang="pl-PL" sz="2000" dirty="0" err="1">
                <a:solidFill>
                  <a:schemeClr val="bg1"/>
                </a:solidFill>
              </a:rPr>
              <a:t>GiB</a:t>
            </a:r>
            <a:r>
              <a:rPr lang="pl-PL" sz="2000" dirty="0">
                <a:solidFill>
                  <a:schemeClr val="bg1"/>
                </a:solidFill>
              </a:rPr>
              <a:t> of </a:t>
            </a:r>
            <a:r>
              <a:rPr lang="pl-PL" sz="2000" dirty="0" err="1">
                <a:solidFill>
                  <a:schemeClr val="bg1"/>
                </a:solidFill>
              </a:rPr>
              <a:t>storage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That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is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mountable</a:t>
            </a:r>
            <a:r>
              <a:rPr lang="pl-PL" sz="2000" dirty="0">
                <a:solidFill>
                  <a:schemeClr val="bg1"/>
                </a:solidFill>
              </a:rPr>
              <a:t> to single pod as </a:t>
            </a:r>
            <a:r>
              <a:rPr lang="pl-PL" sz="2000" dirty="0" err="1">
                <a:solidFill>
                  <a:schemeClr val="bg1"/>
                </a:solidFill>
              </a:rPr>
              <a:t>read</a:t>
            </a:r>
            <a:r>
              <a:rPr lang="pl-PL" sz="2000" dirty="0">
                <a:solidFill>
                  <a:schemeClr val="bg1"/>
                </a:solidFill>
              </a:rPr>
              <a:t>/</a:t>
            </a:r>
            <a:r>
              <a:rPr lang="pl-PL" sz="2000" dirty="0" err="1">
                <a:solidFill>
                  <a:schemeClr val="bg1"/>
                </a:solidFill>
              </a:rPr>
              <a:t>write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"And I </a:t>
            </a:r>
            <a:r>
              <a:rPr lang="pl-PL" sz="2000" dirty="0" err="1">
                <a:solidFill>
                  <a:schemeClr val="bg1"/>
                </a:solidFill>
              </a:rPr>
              <a:t>don't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really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care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about</a:t>
            </a:r>
            <a:r>
              <a:rPr lang="pl-PL" sz="2000" dirty="0">
                <a:solidFill>
                  <a:schemeClr val="bg1"/>
                </a:solidFill>
              </a:rPr>
              <a:t> the </a:t>
            </a:r>
            <a:r>
              <a:rPr lang="pl-PL" sz="2000" dirty="0" err="1">
                <a:solidFill>
                  <a:schemeClr val="bg1"/>
                </a:solidFill>
              </a:rPr>
              <a:t>rest</a:t>
            </a:r>
            <a:r>
              <a:rPr lang="pl-PL" sz="2000" dirty="0">
                <a:solidFill>
                  <a:schemeClr val="bg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556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single PV.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Usable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PersistentVolumeClaim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(PVC)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8ABBC6-B206-264E-BFF8-DDEC907C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2372" y="295013"/>
            <a:ext cx="3148579" cy="31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814706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5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39317" y="3868749"/>
            <a:ext cx="2886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Size</a:t>
            </a:r>
            <a:r>
              <a:rPr lang="pl-PL" sz="2800" dirty="0">
                <a:solidFill>
                  <a:schemeClr val="bg1"/>
                </a:solidFill>
              </a:rPr>
              <a:t> of the 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838000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372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315053"/>
            <a:ext cx="6309360" cy="11475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5F99D-5447-6948-8F32-717E5F4F3853}"/>
              </a:ext>
            </a:extLst>
          </p:cNvPr>
          <p:cNvSpPr txBox="1"/>
          <p:nvPr/>
        </p:nvSpPr>
        <p:spPr>
          <a:xfrm>
            <a:off x="7346195" y="4391969"/>
            <a:ext cx="3554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Access </a:t>
            </a:r>
            <a:r>
              <a:rPr lang="pl-PL" sz="2800" dirty="0" err="1">
                <a:solidFill>
                  <a:schemeClr val="bg1"/>
                </a:solidFill>
              </a:rPr>
              <a:t>modes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supports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1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438438"/>
            <a:ext cx="6309360" cy="30922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230C9-E0EC-D94D-BC8E-6D67250F69EC}"/>
              </a:ext>
            </a:extLst>
          </p:cNvPr>
          <p:cNvSpPr txBox="1"/>
          <p:nvPr/>
        </p:nvSpPr>
        <p:spPr>
          <a:xfrm>
            <a:off x="7251192" y="4315053"/>
            <a:ext cx="48440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What</a:t>
            </a:r>
            <a:r>
              <a:rPr lang="pl-PL" sz="2800" dirty="0">
                <a:solidFill>
                  <a:schemeClr val="bg1"/>
                </a:solidFill>
              </a:rPr>
              <a:t> to do </a:t>
            </a:r>
            <a:r>
              <a:rPr lang="pl-PL" sz="2800" dirty="0" err="1">
                <a:solidFill>
                  <a:schemeClr val="bg1"/>
                </a:solidFill>
              </a:rPr>
              <a:t>when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>
                <a:solidFill>
                  <a:schemeClr val="bg1"/>
                </a:solidFill>
              </a:rPr>
              <a:t>not </a:t>
            </a:r>
            <a:r>
              <a:rPr lang="pl-PL" sz="2800" dirty="0" err="1">
                <a:solidFill>
                  <a:schemeClr val="bg1"/>
                </a:solidFill>
              </a:rPr>
              <a:t>needed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longer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  <a:r>
              <a:rPr lang="pl-PL" sz="2800" dirty="0" err="1">
                <a:solidFill>
                  <a:schemeClr val="bg1"/>
                </a:solidFill>
              </a:rPr>
              <a:t>Options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Recycle</a:t>
            </a:r>
            <a:r>
              <a:rPr lang="pl-PL" sz="2800" dirty="0">
                <a:solidFill>
                  <a:schemeClr val="bg1"/>
                </a:solidFill>
              </a:rPr>
              <a:t> (</a:t>
            </a:r>
            <a:r>
              <a:rPr lang="pl-PL" sz="2800" dirty="0" err="1">
                <a:solidFill>
                  <a:schemeClr val="bg1"/>
                </a:solidFill>
              </a:rPr>
              <a:t>deprecated</a:t>
            </a:r>
            <a:r>
              <a:rPr lang="pl-PL" sz="2800" dirty="0">
                <a:solidFill>
                  <a:schemeClr val="bg1"/>
                </a:solidFill>
              </a:rPr>
              <a:t>),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Retain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Delete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5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589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99160" y="1118930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99160" y="5303520"/>
            <a:ext cx="6309360" cy="91034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B0083-582B-6B4B-B9A3-8C2C586F129C}"/>
              </a:ext>
            </a:extLst>
          </p:cNvPr>
          <p:cNvSpPr txBox="1"/>
          <p:nvPr/>
        </p:nvSpPr>
        <p:spPr>
          <a:xfrm>
            <a:off x="7269480" y="5497084"/>
            <a:ext cx="281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Pointer to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0C75-D96A-AF47-A3F7-222ECE7028D3}"/>
              </a:ext>
            </a:extLst>
          </p:cNvPr>
          <p:cNvSpPr txBox="1"/>
          <p:nvPr/>
        </p:nvSpPr>
        <p:spPr>
          <a:xfrm>
            <a:off x="838200" y="6213868"/>
            <a:ext cx="918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AWS EBS,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DD, </a:t>
            </a:r>
            <a:r>
              <a:rPr lang="pl-PL" dirty="0" err="1">
                <a:solidFill>
                  <a:schemeClr val="bg1"/>
                </a:solidFill>
              </a:rPr>
              <a:t>Ceph</a:t>
            </a:r>
            <a:r>
              <a:rPr lang="pl-PL" dirty="0">
                <a:solidFill>
                  <a:schemeClr val="bg1"/>
                </a:solidFill>
              </a:rPr>
              <a:t> FS &amp; RBD, CSI, FC, </a:t>
            </a:r>
            <a:r>
              <a:rPr lang="pl-PL" dirty="0" err="1">
                <a:solidFill>
                  <a:schemeClr val="bg1"/>
                </a:solidFill>
              </a:rPr>
              <a:t>Flex</a:t>
            </a:r>
            <a:r>
              <a:rPr lang="pl-PL" dirty="0">
                <a:solidFill>
                  <a:schemeClr val="bg1"/>
                </a:solidFill>
              </a:rPr>
              <a:t>, GCE PD, </a:t>
            </a:r>
            <a:r>
              <a:rPr lang="pl-PL" dirty="0" err="1">
                <a:solidFill>
                  <a:schemeClr val="bg1"/>
                </a:solidFill>
              </a:rPr>
              <a:t>Gluster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iSCSI</a:t>
            </a:r>
            <a:r>
              <a:rPr lang="pl-PL" dirty="0">
                <a:solidFill>
                  <a:schemeClr val="bg1"/>
                </a:solidFill>
              </a:rPr>
              <a:t>, NFS, </a:t>
            </a:r>
            <a:r>
              <a:rPr lang="pl-PL" dirty="0" err="1">
                <a:solidFill>
                  <a:schemeClr val="bg1"/>
                </a:solidFill>
              </a:rPr>
              <a:t>OpenStack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Cinder</a:t>
            </a:r>
            <a:r>
              <a:rPr lang="pl-PL" dirty="0">
                <a:solidFill>
                  <a:schemeClr val="bg1"/>
                </a:solidFill>
              </a:rPr>
              <a:t>, </a:t>
            </a:r>
          </a:p>
          <a:p>
            <a:r>
              <a:rPr lang="pl-PL" dirty="0" err="1">
                <a:solidFill>
                  <a:schemeClr val="bg1"/>
                </a:solidFill>
              </a:rPr>
              <a:t>Photon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Quobyte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StorageOS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vSphere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6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75D48-EC6D-DC4A-9714-31A0E48FAFA8}"/>
              </a:ext>
            </a:extLst>
          </p:cNvPr>
          <p:cNvSpPr/>
          <p:nvPr/>
        </p:nvSpPr>
        <p:spPr>
          <a:xfrm>
            <a:off x="207263" y="1366805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86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24676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A92B9B-3F74-C94E-B6C9-198AFE91E5F3}"/>
              </a:ext>
            </a:extLst>
          </p:cNvPr>
          <p:cNvSpPr/>
          <p:nvPr/>
        </p:nvSpPr>
        <p:spPr>
          <a:xfrm>
            <a:off x="216409" y="2296105"/>
            <a:ext cx="11768328" cy="13255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382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Applications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MythBusters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32433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4CC7B-C78F-334F-B282-19F617852CB4}"/>
              </a:ext>
            </a:extLst>
          </p:cNvPr>
          <p:cNvSpPr/>
          <p:nvPr/>
        </p:nvSpPr>
        <p:spPr>
          <a:xfrm>
            <a:off x="207264" y="3429000"/>
            <a:ext cx="11777471" cy="86575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6204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27D5D7-E97D-D642-B4CD-13D3A4E531F2}"/>
              </a:ext>
            </a:extLst>
          </p:cNvPr>
          <p:cNvSpPr/>
          <p:nvPr/>
        </p:nvSpPr>
        <p:spPr>
          <a:xfrm>
            <a:off x="207264" y="4386942"/>
            <a:ext cx="11777471" cy="106763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493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532453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562807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32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Cluster admin </a:t>
            </a:r>
            <a:r>
              <a:rPr lang="pl-PL" sz="3600" dirty="0" err="1">
                <a:solidFill>
                  <a:schemeClr val="bg1"/>
                </a:solidFill>
              </a:rPr>
              <a:t>pre-provisioning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PVs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painful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wasteful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new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volumes</a:t>
            </a:r>
            <a:r>
              <a:rPr lang="pl-PL" sz="3600" dirty="0">
                <a:solidFill>
                  <a:schemeClr val="bg1"/>
                </a:solidFill>
              </a:rPr>
              <a:t> on-</a:t>
            </a:r>
            <a:r>
              <a:rPr lang="pl-PL" sz="3600" dirty="0" err="1">
                <a:solidFill>
                  <a:schemeClr val="bg1"/>
                </a:solidFill>
              </a:rPr>
              <a:t>demand</a:t>
            </a:r>
            <a:r>
              <a:rPr lang="pl-PL" sz="3600" dirty="0">
                <a:solidFill>
                  <a:schemeClr val="bg1"/>
                </a:solidFill>
              </a:rPr>
              <a:t> (</a:t>
            </a:r>
            <a:r>
              <a:rPr lang="pl-PL" sz="3600" dirty="0" err="1">
                <a:solidFill>
                  <a:schemeClr val="bg1"/>
                </a:solidFill>
              </a:rPr>
              <a:t>when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requested</a:t>
            </a:r>
            <a:r>
              <a:rPr lang="pl-PL" sz="3600" dirty="0">
                <a:solidFill>
                  <a:schemeClr val="bg1"/>
                </a:solidFill>
              </a:rPr>
              <a:t> by </a:t>
            </a:r>
            <a:r>
              <a:rPr lang="pl-PL" sz="3600" dirty="0" err="1">
                <a:solidFill>
                  <a:schemeClr val="bg1"/>
                </a:solidFill>
              </a:rPr>
              <a:t>user</a:t>
            </a:r>
            <a:r>
              <a:rPr lang="pl-PL" sz="3600" dirty="0">
                <a:solidFill>
                  <a:schemeClr val="bg1"/>
                </a:solidFill>
              </a:rPr>
              <a:t>).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Eliminates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need</a:t>
            </a:r>
            <a:r>
              <a:rPr lang="pl-PL" sz="3600" dirty="0">
                <a:solidFill>
                  <a:schemeClr val="bg1"/>
                </a:solidFill>
              </a:rPr>
              <a:t> for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administrators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pre-provision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1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“</a:t>
            </a:r>
            <a:r>
              <a:rPr lang="pl-PL" sz="3600" dirty="0" err="1">
                <a:solidFill>
                  <a:schemeClr val="bg1"/>
                </a:solidFill>
              </a:rPr>
              <a:t>enabled</a:t>
            </a:r>
            <a:r>
              <a:rPr lang="pl-PL" sz="3600" dirty="0">
                <a:solidFill>
                  <a:schemeClr val="bg1"/>
                </a:solidFill>
              </a:rPr>
              <a:t>” by </a:t>
            </a:r>
            <a:r>
              <a:rPr lang="pl-PL" sz="3600" dirty="0" err="1">
                <a:solidFill>
                  <a:schemeClr val="bg1"/>
                </a:solidFill>
              </a:rPr>
              <a:t>creating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defines</a:t>
            </a:r>
            <a:r>
              <a:rPr lang="pl-PL" sz="3600" dirty="0">
                <a:solidFill>
                  <a:schemeClr val="bg1"/>
                </a:solidFill>
              </a:rPr>
              <a:t> the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used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during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creation</a:t>
            </a:r>
            <a:r>
              <a:rPr lang="pl-PL" sz="3600" dirty="0">
                <a:solidFill>
                  <a:schemeClr val="bg1"/>
                </a:solidFill>
              </a:rPr>
              <a:t>. 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opaque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Kubernetes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so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providers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can</a:t>
            </a:r>
            <a:r>
              <a:rPr lang="pl-PL" sz="3600" dirty="0">
                <a:solidFill>
                  <a:schemeClr val="bg1"/>
                </a:solidFill>
              </a:rPr>
              <a:t> expose </a:t>
            </a:r>
            <a:r>
              <a:rPr lang="pl-PL" sz="3600" dirty="0" err="1">
                <a:solidFill>
                  <a:schemeClr val="bg1"/>
                </a:solidFill>
              </a:rPr>
              <a:t>any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number</a:t>
            </a:r>
            <a:r>
              <a:rPr lang="pl-PL" sz="3600" dirty="0">
                <a:solidFill>
                  <a:schemeClr val="bg1"/>
                </a:solidFill>
              </a:rPr>
              <a:t> of </a:t>
            </a:r>
            <a:r>
              <a:rPr lang="pl-PL" sz="3600" dirty="0" err="1">
                <a:solidFill>
                  <a:schemeClr val="bg1"/>
                </a:solidFill>
              </a:rPr>
              <a:t>custom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for the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admin to </a:t>
            </a:r>
            <a:r>
              <a:rPr lang="pl-PL" sz="3600" dirty="0" err="1">
                <a:solidFill>
                  <a:schemeClr val="bg1"/>
                </a:solidFill>
              </a:rPr>
              <a:t>use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9752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Collection of </a:t>
            </a:r>
            <a:r>
              <a:rPr lang="pl-PL" sz="2800" dirty="0" err="1">
                <a:solidFill>
                  <a:schemeClr val="bg1"/>
                </a:solidFill>
              </a:rPr>
              <a:t>PersistentVolumes</a:t>
            </a:r>
            <a:r>
              <a:rPr lang="pl-PL" sz="2800" dirty="0">
                <a:solidFill>
                  <a:schemeClr val="bg1"/>
                </a:solidFill>
              </a:rPr>
              <a:t> with the same </a:t>
            </a:r>
            <a:r>
              <a:rPr lang="pl-PL" sz="2800" dirty="0" err="1">
                <a:solidFill>
                  <a:schemeClr val="bg1"/>
                </a:solidFill>
              </a:rPr>
              <a:t>characteristics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Usually</a:t>
            </a:r>
            <a:r>
              <a:rPr lang="pl-PL" sz="2800" dirty="0">
                <a:solidFill>
                  <a:schemeClr val="bg1"/>
                </a:solidFill>
              </a:rPr>
              <a:t> admin </a:t>
            </a:r>
            <a:r>
              <a:rPr lang="pl-PL" sz="2800" dirty="0" err="1">
                <a:solidFill>
                  <a:schemeClr val="bg1"/>
                </a:solidFill>
              </a:rPr>
              <a:t>territory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Global, not </a:t>
            </a:r>
            <a:r>
              <a:rPr lang="pl-PL" sz="2800" dirty="0" err="1">
                <a:solidFill>
                  <a:schemeClr val="bg1"/>
                </a:solidFill>
              </a:rPr>
              <a:t>namespaced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254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3225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Who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dynamically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hardcoded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plugin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external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CSI driver.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27532" y="2840895"/>
            <a:ext cx="8817864" cy="3229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834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1491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Parameters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dynamic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provisioning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Depend</a:t>
            </a:r>
            <a:r>
              <a:rPr lang="pl-PL" sz="2800" dirty="0">
                <a:solidFill>
                  <a:schemeClr val="bg1"/>
                </a:solidFill>
              </a:rPr>
              <a:t> on the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691286"/>
            <a:ext cx="8817864" cy="86077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47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851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One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in the </a:t>
            </a:r>
            <a:r>
              <a:rPr lang="pl-PL" sz="2800" dirty="0" err="1">
                <a:solidFill>
                  <a:schemeClr val="bg1"/>
                </a:solidFill>
              </a:rPr>
              <a:t>cluster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PVC </a:t>
            </a:r>
            <a:r>
              <a:rPr lang="pl-PL" sz="2800" dirty="0" err="1">
                <a:solidFill>
                  <a:schemeClr val="bg1"/>
                </a:solidFill>
              </a:rPr>
              <a:t>without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gets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120897"/>
            <a:ext cx="8817864" cy="57327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7660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Dynamic Provisioning Step by Step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620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storage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mysql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679E5-10B7-DD40-B5A5-2AFBE006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5663B-770D-584D-A2D5-0C232ED1B26B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A4F0-2C66-064D-ABE7-68350796863E}"/>
              </a:ext>
            </a:extLst>
          </p:cNvPr>
          <p:cNvSpPr txBox="1"/>
          <p:nvPr/>
        </p:nvSpPr>
        <p:spPr>
          <a:xfrm>
            <a:off x="7147560" y="5850235"/>
            <a:ext cx="4729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touch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81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PVC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47787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D1D55-87A7-7F42-897B-8705D602DDE1}"/>
              </a:ext>
            </a:extLst>
          </p:cNvPr>
          <p:cNvSpPr txBox="1"/>
          <p:nvPr/>
        </p:nvSpPr>
        <p:spPr>
          <a:xfrm>
            <a:off x="6304412" y="5204062"/>
            <a:ext cx="501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storageClassName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E82B6-47CF-A745-B710-D1D8555E6200}"/>
              </a:ext>
            </a:extLst>
          </p:cNvPr>
          <p:cNvSpPr/>
          <p:nvPr/>
        </p:nvSpPr>
        <p:spPr>
          <a:xfrm>
            <a:off x="856489" y="5227154"/>
            <a:ext cx="5239512" cy="4616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5489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1361151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4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217904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08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3214664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1365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4354695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0069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423618"/>
            <a:ext cx="10497312" cy="95410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2"/>
                </a:solidFill>
              </a:rPr>
              <a:t>$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kubectl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delete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pvc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endParaRPr lang="pl-PL" sz="2800" dirty="0">
              <a:solidFill>
                <a:srgbClr val="00B050"/>
              </a:solidFill>
            </a:endParaRPr>
          </a:p>
          <a:p>
            <a:r>
              <a:rPr lang="pl-PL" sz="2800" dirty="0" err="1">
                <a:solidFill>
                  <a:srgbClr val="00B050"/>
                </a:solidFill>
              </a:rPr>
              <a:t>persistentvolumeclaim</a:t>
            </a:r>
            <a:r>
              <a:rPr lang="pl-PL" sz="2800" dirty="0">
                <a:solidFill>
                  <a:srgbClr val="00B050"/>
                </a:solidFill>
              </a:rPr>
              <a:t> „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r>
              <a:rPr lang="pl-PL" sz="2800" dirty="0">
                <a:solidFill>
                  <a:srgbClr val="00B050"/>
                </a:solidFill>
              </a:rPr>
              <a:t>” </a:t>
            </a:r>
            <a:r>
              <a:rPr lang="pl-PL" sz="2800" dirty="0" err="1">
                <a:solidFill>
                  <a:srgbClr val="00B050"/>
                </a:solidFill>
              </a:rPr>
              <a:t>deleted</a:t>
            </a:r>
            <a:endParaRPr lang="pl-PL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7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persistentVolumeReclaimPolicy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Recycle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deprecated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):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from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("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*").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Available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dynamically-provisioned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Retain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bind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Admin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prune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can't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12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Stateful applications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633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Deployment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same PVC!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7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Database in Pod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/v1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mysql:5.6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env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MYSQL_ROOT_PASSWORD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ports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containerPort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3306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387B6-741D-FF4E-9569-4EFA569EEB5C}"/>
              </a:ext>
            </a:extLst>
          </p:cNvPr>
          <p:cNvSpPr txBox="1"/>
          <p:nvPr/>
        </p:nvSpPr>
        <p:spPr>
          <a:xfrm>
            <a:off x="7808976" y="4065216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374B8-658A-FC43-BEBE-2F8835BA1E19}"/>
              </a:ext>
            </a:extLst>
          </p:cNvPr>
          <p:cNvSpPr txBox="1"/>
          <p:nvPr/>
        </p:nvSpPr>
        <p:spPr>
          <a:xfrm>
            <a:off x="7808976" y="2244210"/>
            <a:ext cx="4004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happen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data </a:t>
            </a:r>
          </a:p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2276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4F14E4-E548-9441-9EFC-E398F736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57839"/>
            <a:ext cx="9665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24105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891950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504"/>
            <a:ext cx="10515600" cy="831184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48866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89A61-2F3E-0E4A-9195-7B62CF4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93" y="967145"/>
            <a:ext cx="969559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D21B9-BD72-F146-B119-D4610113449B}"/>
              </a:ext>
            </a:extLst>
          </p:cNvPr>
          <p:cNvSpPr txBox="1"/>
          <p:nvPr/>
        </p:nvSpPr>
        <p:spPr>
          <a:xfrm>
            <a:off x="886877" y="5426522"/>
            <a:ext cx="969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All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three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overwrite</a:t>
            </a:r>
            <a:r>
              <a:rPr lang="pl-PL" sz="2800" dirty="0">
                <a:solidFill>
                  <a:schemeClr val="bg1"/>
                </a:solidFill>
              </a:rPr>
              <a:t> data of </a:t>
            </a:r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Most </a:t>
            </a:r>
            <a:r>
              <a:rPr lang="pl-PL" sz="2800" dirty="0" err="1">
                <a:solidFill>
                  <a:schemeClr val="bg1"/>
                </a:solidFill>
              </a:rPr>
              <a:t>applications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crash</a:t>
            </a:r>
            <a:r>
              <a:rPr lang="pl-PL" sz="2800" dirty="0">
                <a:solidFill>
                  <a:schemeClr val="bg1"/>
                </a:solidFill>
              </a:rPr>
              <a:t> / </a:t>
            </a:r>
            <a:r>
              <a:rPr lang="pl-PL" sz="2800" dirty="0" err="1">
                <a:solidFill>
                  <a:schemeClr val="bg1"/>
                </a:solidFill>
              </a:rPr>
              <a:t>refuse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work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2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PVC(s) from a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identity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Slajd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z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porownaniem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zmienia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YAML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miedzy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StatefulSet’em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Deploymentem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2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357C9F-1ADC-4B44-83F4-D5D6A5FC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20" y="1353566"/>
            <a:ext cx="874772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733B-81A0-094B-B743-EEBC482C14B4}"/>
              </a:ext>
            </a:extLst>
          </p:cNvPr>
          <p:cNvSpPr txBox="1"/>
          <p:nvPr/>
        </p:nvSpPr>
        <p:spPr>
          <a:xfrm>
            <a:off x="887020" y="5751576"/>
            <a:ext cx="8826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The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must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aware</a:t>
            </a:r>
            <a:r>
              <a:rPr lang="pl-PL" sz="2800" dirty="0">
                <a:solidFill>
                  <a:schemeClr val="bg1"/>
                </a:solidFill>
              </a:rPr>
              <a:t> of the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StatefulSet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members</a:t>
            </a:r>
            <a:r>
              <a:rPr lang="pl-PL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C9A29-20EC-FD4C-9ABC-5A84CF41A289}"/>
              </a:ext>
            </a:extLst>
          </p:cNvPr>
          <p:cNvSpPr txBox="1"/>
          <p:nvPr/>
        </p:nvSpPr>
        <p:spPr>
          <a:xfrm>
            <a:off x="838200" y="6338986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910161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Unused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disks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Expose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as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durability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high performance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caching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gravity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PV/”PVC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workload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portability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maintained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Local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Volumes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D9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4F5DF6-CB2C-9D48-8910-0047E8AA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330804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1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=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Storage Interface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88B80D-F499-0948-B5F3-0EC5A13A7C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 (CSI)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initiative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unify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Orchestrator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Systems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Docker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single CSI for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vendor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guaranteed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4376D-9053-2745-A9A8-375E42BA3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382863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AA83-19A4-6A4F-BF13-835B46687C3E}"/>
              </a:ext>
            </a:extLst>
          </p:cNvPr>
          <p:cNvSpPr txBox="1"/>
          <p:nvPr/>
        </p:nvSpPr>
        <p:spPr>
          <a:xfrm>
            <a:off x="1012571" y="6381549"/>
            <a:ext cx="103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https://medium.com/google-cloud/understanding-the-container-storage-interface-csi-ddbeb966a3b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21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problems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A58C-2ED7-2C40-82B5-2D905F6F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development </a:t>
            </a:r>
            <a:r>
              <a:rPr lang="pl-PL" dirty="0" err="1">
                <a:solidFill>
                  <a:schemeClr val="bg1"/>
                </a:solidFill>
              </a:rPr>
              <a:t>coupled</a:t>
            </a:r>
            <a:r>
              <a:rPr lang="pl-PL" dirty="0">
                <a:solidFill>
                  <a:schemeClr val="bg1"/>
                </a:solidFill>
              </a:rPr>
              <a:t> and dependent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community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responsible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testing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Bugs in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privileges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kubelet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kube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-manager).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– open-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design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termination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crashes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is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provisioned</a:t>
            </a:r>
            <a:r>
              <a:rPr lang="pl-PL" sz="4000" dirty="0">
                <a:solidFill>
                  <a:schemeClr val="bg1"/>
                </a:solidFill>
              </a:rPr>
              <a:t> and </a:t>
            </a:r>
            <a:r>
              <a:rPr lang="pl-PL" sz="4000" dirty="0" err="1">
                <a:solidFill>
                  <a:schemeClr val="bg1"/>
                </a:solidFill>
              </a:rPr>
              <a:t>attached</a:t>
            </a:r>
            <a:r>
              <a:rPr lang="pl-PL" sz="4000" dirty="0">
                <a:solidFill>
                  <a:schemeClr val="bg1"/>
                </a:solidFill>
              </a:rPr>
              <a:t> to </a:t>
            </a:r>
            <a:r>
              <a:rPr lang="pl-PL" sz="4000" dirty="0" err="1">
                <a:solidFill>
                  <a:schemeClr val="bg1"/>
                </a:solidFill>
              </a:rPr>
              <a:t>container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>
                <a:solidFill>
                  <a:schemeClr val="accent2"/>
                </a:solidFill>
              </a:rPr>
              <a:t>Volume </a:t>
            </a:r>
            <a:r>
              <a:rPr lang="pl-PL" sz="4000" dirty="0" err="1">
                <a:solidFill>
                  <a:schemeClr val="accent2"/>
                </a:solidFill>
              </a:rPr>
              <a:t>Plugin</a:t>
            </a:r>
            <a:endParaRPr lang="pl-PL" sz="40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56E56-84FF-1C49-BD3B-8A29120A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463958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concept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CD6CD-EB33-7141-8DAF-E3A1167E8921}"/>
              </a:ext>
            </a:extLst>
          </p:cNvPr>
          <p:cNvSpPr txBox="1"/>
          <p:nvPr/>
        </p:nvSpPr>
        <p:spPr>
          <a:xfrm>
            <a:off x="1734924" y="6492875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CloudNativeCon EU 2018 CSI Jie Yu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4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exmaple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8F5A-216A-9A48-A27F-52750EDE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5192E-5963-DF40-98FF-71B0AD2E46E2}"/>
              </a:ext>
            </a:extLst>
          </p:cNvPr>
          <p:cNvSpPr txBox="1"/>
          <p:nvPr/>
        </p:nvSpPr>
        <p:spPr>
          <a:xfrm>
            <a:off x="349718" y="2431633"/>
            <a:ext cx="11492564" cy="31393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fast-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csi-driver.example.com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pd-ssd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mysecret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provisioner-secret-namespace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mynamespace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0E0CE-9C13-F34D-BA2D-6EADDF7EE223}"/>
              </a:ext>
            </a:extLst>
          </p:cNvPr>
          <p:cNvSpPr/>
          <p:nvPr/>
        </p:nvSpPr>
        <p:spPr>
          <a:xfrm>
            <a:off x="349717" y="2810578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6821E-1E11-3246-B3DF-1D34BD7F28F0}"/>
              </a:ext>
            </a:extLst>
          </p:cNvPr>
          <p:cNvSpPr/>
          <p:nvPr/>
        </p:nvSpPr>
        <p:spPr>
          <a:xfrm>
            <a:off x="349717" y="3803975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65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– materials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2BDD-2600-1C45-8FFF-1F4E0AFA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Webpage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https://kubernetes-csi.github.io/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Specification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https://github.com/container-storage-interface/spec</a:t>
            </a:r>
            <a:r>
              <a:rPr lang="pl-PL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Great </a:t>
            </a:r>
            <a:r>
              <a:rPr lang="pl-PL" dirty="0" err="1">
                <a:solidFill>
                  <a:schemeClr val="bg1"/>
                </a:solidFill>
              </a:rPr>
              <a:t>talks</a:t>
            </a:r>
            <a:r>
              <a:rPr lang="pl-PL" dirty="0">
                <a:solidFill>
                  <a:schemeClr val="bg1"/>
                </a:solidFill>
              </a:rPr>
              <a:t>: </a:t>
            </a:r>
            <a:endParaRPr lang="pl-PL"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Interface: Present and Future - Jie Yu</a:t>
            </a: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 for Kubernetes</a:t>
            </a:r>
          </a:p>
        </p:txBody>
      </p:sp>
    </p:spTree>
    <p:extLst>
      <p:ext uri="{BB962C8B-B14F-4D97-AF65-F5344CB8AC3E}">
        <p14:creationId xmlns:p14="http://schemas.microsoft.com/office/powerpoint/2010/main" val="35573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B311-A3D6-114E-9487-3C4F5B34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4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expansion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Offline. </a:t>
            </a:r>
          </a:p>
          <a:p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Online (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alpha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Resize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of PV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Alpha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of CSI.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PVC.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https://kubernetes.io/blog/2018/10/09/introducing-volume-snapshot-alpha-for-kubernetes/</a:t>
            </a:r>
            <a:endParaRPr lang="en-US" sz="28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Snapshots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EF7841-D76F-534F-B402-5C929CFC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1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must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78DDA-FEF7-2F4D-B659-3DF4D68A8D22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28A4C-212C-5341-B5E0-F2806032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8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 persistent volume is used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Statistic shows that 40% of workloads are stateful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pPr>
              <a:buClr>
                <a:schemeClr val="accent1"/>
              </a:buClr>
            </a:pPr>
            <a:endParaRPr lang="pl-PL" u="sng" dirty="0">
              <a:solidFill>
                <a:schemeClr val="accent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6717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hostPath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Local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almost</a:t>
            </a:r>
            <a:r>
              <a:rPr lang="pl-PL" dirty="0">
                <a:solidFill>
                  <a:schemeClr val="bg1"/>
                </a:solidFill>
              </a:rPr>
              <a:t> as fast as </a:t>
            </a:r>
            <a:r>
              <a:rPr lang="pl-PL" dirty="0" err="1">
                <a:solidFill>
                  <a:schemeClr val="bg1"/>
                </a:solidFill>
              </a:rPr>
              <a:t>bare</a:t>
            </a:r>
            <a:r>
              <a:rPr lang="pl-PL" dirty="0">
                <a:solidFill>
                  <a:schemeClr val="bg1"/>
                </a:solidFill>
              </a:rPr>
              <a:t> metal</a:t>
            </a: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remote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test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Tools: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Sysbench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Pg_bench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Recommended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watch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Benchmarking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Native Storage - Josh </a:t>
            </a:r>
            <a:r>
              <a:rPr lang="pl-PL" dirty="0" err="1">
                <a:solidFill>
                  <a:schemeClr val="bg1"/>
                </a:solidFill>
              </a:rPr>
              <a:t>Berkus</a:t>
            </a:r>
            <a:r>
              <a:rPr lang="pl-PL" dirty="0">
                <a:solidFill>
                  <a:schemeClr val="bg1"/>
                </a:solidFill>
              </a:rPr>
              <a:t>, 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KubeCon</a:t>
            </a:r>
            <a:r>
              <a:rPr lang="pl-PL" dirty="0">
                <a:solidFill>
                  <a:schemeClr val="bg1"/>
                </a:solidFill>
              </a:rPr>
              <a:t> Europe 2019 - 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https://www.youtube.com/watch?v=4V-4yPSfN3U</a:t>
            </a:r>
            <a:endParaRPr lang="pl-PL" dirty="0">
              <a:solidFill>
                <a:schemeClr val="accent2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It’s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myth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have an options: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Host Path – don’t  use it unless you know what you are doing</a:t>
            </a: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on k8s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mounted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filesystem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Ordered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pod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specifies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setup in pod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resides</a:t>
            </a:r>
            <a:endParaRPr lang="pl-PL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pod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But:</a:t>
            </a:r>
          </a:p>
          <a:p>
            <a:pPr marL="457200" lvl="1" indent="0" algn="ctr">
              <a:buNone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 as a service </a:t>
            </a:r>
            <a:r>
              <a:rPr lang="en-US" sz="4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&gt;&gt;&gt;&gt;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DB in K8s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DB on k8s</a:t>
            </a:r>
          </a:p>
        </p:txBody>
      </p:sp>
    </p:spTree>
    <p:extLst>
      <p:ext uri="{BB962C8B-B14F-4D97-AF65-F5344CB8AC3E}">
        <p14:creationId xmlns:p14="http://schemas.microsoft.com/office/powerpoint/2010/main" val="14041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on K8s is not that complicated as many think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 is ‘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almost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’ 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 fast as bare metal storage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use </a:t>
            </a:r>
            <a:r>
              <a: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direct references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volumes in your Pod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 provisioning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Still DB as a service is better (not cheaper) than DB on K8s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Storage 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NFS, SMB,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Block Storage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GCE PD, AWS EBS, </a:t>
            </a:r>
            <a:r>
              <a:rPr lang="pl-PL" sz="2800" dirty="0" err="1">
                <a:solidFill>
                  <a:schemeClr val="bg1"/>
                </a:solidFill>
              </a:rPr>
              <a:t>iSCSI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Fibre</a:t>
            </a:r>
            <a:r>
              <a:rPr lang="pl-PL" sz="2800" dirty="0">
                <a:solidFill>
                  <a:schemeClr val="bg1"/>
                </a:solidFill>
              </a:rPr>
              <a:t> Channel,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on Block Storage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Standarized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Posix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SCSI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68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7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2919</Words>
  <Application>Microsoft Macintosh PowerPoint</Application>
  <PresentationFormat>Widescreen</PresentationFormat>
  <Paragraphs>622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Understanding Kubernetes Storage</vt:lpstr>
      <vt:lpstr>whoami</vt:lpstr>
      <vt:lpstr>Agenda</vt:lpstr>
      <vt:lpstr>github.com/mateuszdyminski/storage</vt:lpstr>
      <vt:lpstr>Database in Pod</vt:lpstr>
      <vt:lpstr>Problems with stateful containers</vt:lpstr>
      <vt:lpstr>Volume Plugin</vt:lpstr>
      <vt:lpstr>Kubernetes Storage - options </vt:lpstr>
      <vt:lpstr>Kubernetes Volumes Plugins</vt:lpstr>
      <vt:lpstr>Ephemeral Storage</vt:lpstr>
      <vt:lpstr>Ephemeral Storage</vt:lpstr>
      <vt:lpstr>Ephemeral Storage - EmptyDir</vt:lpstr>
      <vt:lpstr>Ephemeral Storage</vt:lpstr>
      <vt:lpstr>Ephemeral Storage – ConfigMap</vt:lpstr>
      <vt:lpstr>Remote Storage</vt:lpstr>
      <vt:lpstr>Remote Storage – EBS example</vt:lpstr>
      <vt:lpstr>PowerPoint Presentation</vt:lpstr>
      <vt:lpstr>Persistent Volume  Persistent Volume Claim</vt:lpstr>
      <vt:lpstr>Persistent Volume  Persistent Volume Claim</vt:lpstr>
      <vt:lpstr>Pod mounts PersistentVolumeClaim into container(s)</vt:lpstr>
      <vt:lpstr>PersistentVolumeClaim = request for storage</vt:lpstr>
      <vt:lpstr>PersistentVolumeClaim (PVC) </vt:lpstr>
      <vt:lpstr>PersistentVolume</vt:lpstr>
      <vt:lpstr>PersistentVolume</vt:lpstr>
      <vt:lpstr>PersistentVolume</vt:lpstr>
      <vt:lpstr>PersistentVolume</vt:lpstr>
      <vt:lpstr>PersistentVolume</vt:lpstr>
      <vt:lpstr>PV and PVC step by step</vt:lpstr>
      <vt:lpstr>PV and PVC step by step</vt:lpstr>
      <vt:lpstr>PV and PVC step by step</vt:lpstr>
      <vt:lpstr>PV and PVC step by step</vt:lpstr>
      <vt:lpstr>PV and PVC step by step</vt:lpstr>
      <vt:lpstr>Dynamic provisioning</vt:lpstr>
      <vt:lpstr>Dynamic provisioning</vt:lpstr>
      <vt:lpstr>StorageClass</vt:lpstr>
      <vt:lpstr>StorageClass</vt:lpstr>
      <vt:lpstr>StorageClass</vt:lpstr>
      <vt:lpstr>StorageClass</vt:lpstr>
      <vt:lpstr>Dynamic Provisioning Step by Step</vt:lpstr>
      <vt:lpstr>Dynamic Provisioning – mysql yaml</vt:lpstr>
      <vt:lpstr>Dynamic Provisioning – PVC yaml</vt:lpstr>
      <vt:lpstr>Dynamic Provisioning - step by step</vt:lpstr>
      <vt:lpstr>Dynamic Provisioning - step by step</vt:lpstr>
      <vt:lpstr>Dynamic Provisioning - step by step</vt:lpstr>
      <vt:lpstr>Dynamic Provisioning - step by step</vt:lpstr>
      <vt:lpstr>PV and PVC release</vt:lpstr>
      <vt:lpstr>PersistentVolume – Release</vt:lpstr>
      <vt:lpstr>Stateful applications</vt:lpstr>
      <vt:lpstr>Deployment</vt:lpstr>
      <vt:lpstr>Deployment</vt:lpstr>
      <vt:lpstr>Deployment</vt:lpstr>
      <vt:lpstr>StatefulSet</vt:lpstr>
      <vt:lpstr>StatefulSet</vt:lpstr>
      <vt:lpstr>StatefulSet</vt:lpstr>
      <vt:lpstr>Local Volumes</vt:lpstr>
      <vt:lpstr>PowerPoint Presentation</vt:lpstr>
      <vt:lpstr>CSI = Container Storage Interface</vt:lpstr>
      <vt:lpstr>Before CSI</vt:lpstr>
      <vt:lpstr>Before CSI - problems</vt:lpstr>
      <vt:lpstr>CSI concept</vt:lpstr>
      <vt:lpstr>CSI exmaple</vt:lpstr>
      <vt:lpstr>CSI – materials</vt:lpstr>
      <vt:lpstr>Storage features</vt:lpstr>
      <vt:lpstr>Resize of PV</vt:lpstr>
      <vt:lpstr>Snapshots</vt:lpstr>
      <vt:lpstr>PowerPoint Presentation</vt:lpstr>
      <vt:lpstr>Myth 1: Applications in containers must be stateless</vt:lpstr>
      <vt:lpstr>Myth 2: Writes done by container apps are slow</vt:lpstr>
      <vt:lpstr>Myth 3: Storing data on k8s requires remote distributed storage</vt:lpstr>
      <vt:lpstr>Myth 4: Never run DB on k8s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Kubernetes Storage</dc:title>
  <dc:creator>Dyminski, Mateusz (Nokia - PL/Wroclaw)</dc:creator>
  <cp:lastModifiedBy>Dyminski, Mateusz (Nokia - PL/Wroclaw)</cp:lastModifiedBy>
  <cp:revision>14</cp:revision>
  <dcterms:created xsi:type="dcterms:W3CDTF">2019-09-09T07:47:50Z</dcterms:created>
  <dcterms:modified xsi:type="dcterms:W3CDTF">2019-09-09T09:57:42Z</dcterms:modified>
</cp:coreProperties>
</file>